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5"/>
  </p:sldMasterIdLst>
  <p:notesMasterIdLst>
    <p:notesMasterId r:id="rId13"/>
  </p:notesMasterIdLst>
  <p:sldIdLst>
    <p:sldId id="257" r:id="rId6"/>
    <p:sldId id="258" r:id="rId7"/>
    <p:sldId id="259" r:id="rId8"/>
    <p:sldId id="260" r:id="rId9"/>
    <p:sldId id="263" r:id="rId10"/>
    <p:sldId id="264" r:id="rId11"/>
    <p:sldId id="265" r:id="rId12"/>
  </p:sldIdLst>
  <p:sldSz cx="9144000" cy="5184775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Gill Sans" panose="020B0302020104020203" pitchFamily="34" charset="0"/>
      <p:regular r:id="rId18"/>
      <p:bold r:id="rId19"/>
      <p:italic r:id="rId20"/>
      <p:boldItalic r:id="rId21"/>
    </p:embeddedFont>
    <p:embeddedFont>
      <p:font typeface="Noto Sans Symbols" pitchFamily="2" charset="0"/>
      <p:regular r:id="rId22"/>
      <p:bold r:id="rId23"/>
    </p:embeddedFont>
    <p:embeddedFont>
      <p:font typeface="Times" panose="02020603050405020304" pitchFamily="18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0" roundtripDataSignature="AMtx7mg6uA6nPEXjpUYRA1xKcjUXx1FyN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thur Ostreg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BF4995A-3832-4E88-9F59-2001711282DA}">
  <a:tblStyle styleId="{DBF4995A-3832-4E88-9F59-2001711282DA}" styleName="Table_0">
    <a:wholeTbl>
      <a:tcTxStyle b="off" i="off">
        <a:font>
          <a:latin typeface="Gill Sans MT"/>
          <a:ea typeface="Gill Sans MT"/>
          <a:cs typeface="Gill Sans MT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7EA"/>
          </a:solidFill>
        </a:fill>
      </a:tcStyle>
    </a:wholeTbl>
    <a:band1H>
      <a:tcTxStyle/>
      <a:tcStyle>
        <a:tcBdr/>
        <a:fill>
          <a:solidFill>
            <a:srgbClr val="CACCD3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CD3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8EC1A41-4E87-4535-A0BD-8AA4C3FA1F6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38" autoAdjust="0"/>
  </p:normalViewPr>
  <p:slideViewPr>
    <p:cSldViewPr snapToGrid="0">
      <p:cViewPr>
        <p:scale>
          <a:sx n="100" d="100"/>
          <a:sy n="100" d="100"/>
        </p:scale>
        <p:origin x="1836" y="750"/>
      </p:cViewPr>
      <p:guideLst>
        <p:guide orient="horz" pos="16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50" Type="http://customschemas.google.com/relationships/presentationmetadata" Target="metadata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1.fntdata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52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8" Type="http://schemas.openxmlformats.org/officeDocument/2006/relationships/slide" Target="slides/slide3.xml"/><Relationship Id="rId5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5386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2" name="Google Shape;2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В настоящем разделе рассматриваются различные типы шаблонов, создаваемых NSCA. </a:t>
            </a:r>
            <a:endParaRPr/>
          </a:p>
        </p:txBody>
      </p:sp>
      <p:sp>
        <p:nvSpPr>
          <p:cNvPr id="273" name="Google Shape;27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/>
              <a:t>Информация от участников сбора данных может быть получена посредством ежедневных проверок в процессе сбора данных, а также в ходе разбора результатов сбора данных со сборщиками данных. </a:t>
            </a:r>
            <a:endParaRPr/>
          </a:p>
        </p:txBody>
      </p:sp>
      <p:sp>
        <p:nvSpPr>
          <p:cNvPr id="319" name="Google Shape;31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 b="0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Все стороны, заинтересованные в обсуждаемой цепи поставок, должны присутствовать на встрече для толкования данных.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 b="0" i="0" u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Руководитель проекта на свое усмотрение принимает решение, какие данные могут быть предоставлены другим заинтересованным сторонам на протяжении всего процесса. Например, в зависимости от структуры оценки может быть полезно поделиться полученными аналитическими данными с заинтересованными сторонами до завершения отчета.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>
            <a:spLocks noGrp="1"/>
          </p:cNvSpPr>
          <p:nvPr>
            <p:ph type="ctrTitle"/>
          </p:nvPr>
        </p:nvSpPr>
        <p:spPr>
          <a:xfrm>
            <a:off x="685800" y="1863252"/>
            <a:ext cx="7772400" cy="79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4536"/>
              <a:buFont typeface="Gill Sans"/>
              <a:buNone/>
              <a:defRPr sz="453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5"/>
          <p:cNvSpPr txBox="1"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14"/>
              <a:buNone/>
              <a:defRPr sz="1814"/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512"/>
              <a:buNone/>
              <a:defRPr sz="1512"/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1"/>
              <a:buNone/>
              <a:defRPr sz="1361"/>
            </a:lvl3pPr>
            <a:lvl4pPr lvl="3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4pPr>
            <a:lvl5pPr lvl="4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5pPr>
            <a:lvl6pPr lvl="5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6pPr>
            <a:lvl7pPr lvl="6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7pPr>
            <a:lvl8pPr lvl="7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8pPr>
            <a:lvl9pPr lvl="8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9pPr>
          </a:lstStyle>
          <a:p>
            <a:endParaRPr/>
          </a:p>
        </p:txBody>
      </p:sp>
      <p:sp>
        <p:nvSpPr>
          <p:cNvPr id="19" name="Google Shape;19;p35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5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5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Right Photo">
  <p:cSld name="Red/Gray 1 Content + Right Photo">
    <p:bg>
      <p:bgPr>
        <a:solidFill>
          <a:srgbClr val="E7E7E5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5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0" name="Google Shape;90;p4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45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45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45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6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7" name="Google Shape;97;p4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4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46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46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">
  <p:cSld name="1_Red/Gray 1 Content"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4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47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47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2 Content">
  <p:cSld name="1_Red/Gray 2 Content"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9" name="Google Shape;109;p48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0" name="Google Shape;110;p4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4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4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4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3 Content">
  <p:cSld name="1_Red/Gray 3 Content"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9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6" name="Google Shape;116;p49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7" name="Google Shape;117;p4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4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4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49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1" name="Google Shape;121;p4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Bottom Photo">
  <p:cSld name="1_Red/Gray 1 Content + Bottom Photo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0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4" name="Google Shape;124;p50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5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5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5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8" name="Google Shape;128;p50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50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Right Photo">
  <p:cSld name="1_Red/Gray 1 Content + Right Photo"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1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2" name="Google Shape;132;p5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5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51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51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51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Title Only">
  <p:cSld name="1_Red/Gray Title Only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2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9" name="Google Shape;139;p5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5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52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52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 Info">
  <p:cSld name="Contact Info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3"/>
          <p:cNvSpPr txBox="1">
            <a:spLocks noGrp="1"/>
          </p:cNvSpPr>
          <p:nvPr>
            <p:ph type="body" idx="1"/>
          </p:nvPr>
        </p:nvSpPr>
        <p:spPr>
          <a:xfrm rot="-5400000">
            <a:off x="78623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5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5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8" name="Google Shape;14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53"/>
          <p:cNvSpPr txBox="1">
            <a:spLocks noGrp="1"/>
          </p:cNvSpPr>
          <p:nvPr>
            <p:ph type="subTitle" idx="2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0" name="Google Shape;150;p53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- Full Red">
  <p:cSld name="1_Cover - Full Red">
    <p:bg>
      <p:bgPr>
        <a:solidFill>
          <a:srgbClr val="002F6C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5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5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54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54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7" name="Google Shape;157;p54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8" name="Google Shape;158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6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6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6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vider - Full Red">
  <p:cSld name="1_Divider - Full Red">
    <p:bg>
      <p:bgPr>
        <a:solidFill>
          <a:srgbClr val="002F6C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5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5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5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5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4" name="Google Shape;164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5" name="Google Shape;165;p55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5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5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0" name="Google Shape;170;p5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5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2 Content">
  <p:cSld name="2_Red/Gray 2 Content">
    <p:bg>
      <p:bgPr>
        <a:solidFill>
          <a:srgbClr val="E7E7E5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7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4" name="Google Shape;174;p57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5" name="Google Shape;175;p5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5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p57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3 Content">
  <p:cSld name="2_Red/Gray 3 Content">
    <p:bg>
      <p:bgPr>
        <a:solidFill>
          <a:srgbClr val="E7E7E5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1" name="Google Shape;181;p58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2" name="Google Shape;182;p5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5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5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58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p5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Bottom Photo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9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89" name="Google Shape;189;p59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5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5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5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59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5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Right Photo">
  <p:cSld name="2_Red/Gray 1 Content + Right Photo">
    <p:bg>
      <p:bgPr>
        <a:solidFill>
          <a:srgbClr val="E7E7E5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0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97" name="Google Shape;197;p6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6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p60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60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1" name="Google Shape;201;p60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Title Only">
  <p:cSld name="2_Red/Gray Title Only">
    <p:bg>
      <p:bgPr>
        <a:solidFill>
          <a:srgbClr val="E7E7E5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1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04" name="Google Shape;204;p6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6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6" name="Google Shape;206;p61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7" name="Google Shape;207;p61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6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6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2" name="Google Shape;212;p62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62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6" name="Google Shape;216;p63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7" name="Google Shape;217;p6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6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6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0" name="Google Shape;220;p6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3 Content">
  <p:cSld name="3_Red/Gray 3 Content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4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3" name="Google Shape;223;p64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4" name="Google Shape;224;p6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6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6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64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8" name="Google Shape;228;p6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Photo">
  <p:cSld name="Cover - Full Photo">
    <p:bg>
      <p:bgPr>
        <a:solidFill>
          <a:schemeClr val="dk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38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8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41" name="Google Shape;41;p38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42" name="Google Shape;42;p38"/>
          <p:cNvSpPr txBox="1">
            <a:spLocks noGrp="1"/>
          </p:cNvSpPr>
          <p:nvPr>
            <p:ph type="body" idx="2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None/>
              <a:defRPr sz="6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Bottom Photo">
  <p:cSld name="3_Red/Gray 1 Content + Bottom Photo"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5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1" name="Google Shape;231;p6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6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6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6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5" name="Google Shape;235;p65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65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Right Photo">
  <p:cSld name="3_Red/Gray 1 Content + Right Photo"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6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9" name="Google Shape;239;p6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6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1" name="Google Shape;241;p66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66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3" name="Google Shape;243;p66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Title Only">
  <p:cSld name="3_Red/Gray Title Only"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7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46" name="Google Shape;246;p6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6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8" name="Google Shape;248;p67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67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Red">
  <p:cSld name="Cover - Full Red">
    <p:bg>
      <p:bgPr>
        <a:solidFill>
          <a:srgbClr val="BA0C2F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9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9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50" name="Google Shape;50;p39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Google Shape;51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Full Red">
  <p:cSld name="Divider - Full Red">
    <p:bg>
      <p:bgPr>
        <a:solidFill>
          <a:srgbClr val="BA0C2F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0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" name="Google Shape;57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40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2 Content">
  <p:cSld name="Red/Gray 2 Content">
    <p:bg>
      <p:bgPr>
        <a:solidFill>
          <a:srgbClr val="E7E7E5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1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1" name="Google Shape;61;p4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41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Red/Gray 2 Content">
  <p:cSld name="4_Red/Gray 2 Content">
    <p:bg>
      <p:bgPr>
        <a:solidFill>
          <a:srgbClr val="E7E7E5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2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7" name="Google Shape;67;p42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8" name="Google Shape;68;p4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4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42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3 Content">
  <p:cSld name="Red/Gray 3 Content">
    <p:bg>
      <p:bgPr>
        <a:solidFill>
          <a:srgbClr val="E7E7E5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4" name="Google Shape;74;p43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5" name="Google Shape;75;p4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43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9" name="Google Shape;79;p4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Bottom Photo">
  <p:cSld name="Red/Gray 1 Content + Bottom Photo">
    <p:bg>
      <p:bgPr>
        <a:solidFill>
          <a:srgbClr val="E7E7E5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4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2" name="Google Shape;82;p4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4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44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4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 sz="2400" b="0" i="0" u="none" strike="noStrike" cap="none">
                <a:solidFill>
                  <a:srgbClr val="BA0C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02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34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34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34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"/>
          <p:cNvSpPr/>
          <p:nvPr/>
        </p:nvSpPr>
        <p:spPr>
          <a:xfrm>
            <a:off x="186213" y="180027"/>
            <a:ext cx="8801100" cy="4886739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61">
              <a:solidFill>
                <a:srgbClr val="000000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cxnSp>
        <p:nvCxnSpPr>
          <p:cNvPr id="266" name="Google Shape;266;p2"/>
          <p:cNvCxnSpPr>
            <a:cxnSpLocks/>
          </p:cNvCxnSpPr>
          <p:nvPr/>
        </p:nvCxnSpPr>
        <p:spPr>
          <a:xfrm>
            <a:off x="4586763" y="4548680"/>
            <a:ext cx="0" cy="45606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7" name="Google Shape;267;p2"/>
          <p:cNvSpPr/>
          <p:nvPr/>
        </p:nvSpPr>
        <p:spPr>
          <a:xfrm>
            <a:off x="1806786" y="1118567"/>
            <a:ext cx="6318023" cy="1938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19" b="0" i="0" u="none" baseline="0">
                <a:solidFill>
                  <a:srgbClr val="FFFFFF"/>
                </a:solidFill>
                <a:latin typeface="+mj-lt"/>
                <a:ea typeface="Gill Sans"/>
                <a:cs typeface="Gill Sans"/>
                <a:sym typeface="Gill Sans"/>
              </a:rPr>
              <a:t>ОБУЧЕНИЕ УЧАСТНИКОВ ОЦЕНКИ НАЦИОНАЛЬНОЙ ЦЕПИ ПОСТАВОК </a:t>
            </a:r>
            <a:br>
              <a:rPr lang="en-US" sz="2419" b="0" i="0" u="none" baseline="0">
                <a:solidFill>
                  <a:srgbClr val="FFFFFF"/>
                </a:solidFill>
                <a:latin typeface="+mj-lt"/>
                <a:ea typeface="Gill Sans"/>
                <a:cs typeface="Gill Sans"/>
                <a:sym typeface="Gill Sans"/>
              </a:rPr>
            </a:br>
            <a:r>
              <a:rPr lang="ru-Ru" sz="2419" b="0" i="0" u="none" baseline="0">
                <a:solidFill>
                  <a:srgbClr val="FFFFFF"/>
                </a:solidFill>
                <a:latin typeface="+mj-lt"/>
                <a:ea typeface="Gill Sans"/>
                <a:cs typeface="Gill Sans"/>
                <a:sym typeface="Gill Sans"/>
              </a:rPr>
              <a:t>(NSCA 2.0)</a:t>
            </a:r>
            <a:endParaRPr>
              <a:latin typeface="+mj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19">
              <a:solidFill>
                <a:srgbClr val="FFFF00"/>
              </a:solidFill>
              <a:latin typeface="+mj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19" b="0" i="0" u="none" baseline="0">
                <a:solidFill>
                  <a:srgbClr val="FFFF00"/>
                </a:solidFill>
                <a:latin typeface="+mj-lt"/>
                <a:ea typeface="Gill Sans"/>
                <a:cs typeface="Gill Sans"/>
                <a:sym typeface="Gill Sans"/>
              </a:rPr>
              <a:t>День 4:  Анализ, результаты и применение</a:t>
            </a:r>
            <a:endParaRPr sz="2419">
              <a:solidFill>
                <a:srgbClr val="FFFF00"/>
              </a:solidFill>
              <a:latin typeface="+mj-lt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5">
              <a:solidFill>
                <a:srgbClr val="000000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pic>
        <p:nvPicPr>
          <p:cNvPr id="268" name="Google Shape;268;p2" descr="C:\Users\Mariana Rodrigues\AppData\Local\Microsoft\Windows\INetCacheContent.Word\Horizontal_RGB_294_White.png"/>
          <p:cNvPicPr preferRelativeResize="0"/>
          <p:nvPr/>
        </p:nvPicPr>
        <p:blipFill rotWithShape="1">
          <a:blip r:embed="rId3">
            <a:alphaModFix/>
          </a:blip>
          <a:srcRect l="9335" t="13753" r="7622" b="12533"/>
          <a:stretch/>
        </p:blipFill>
        <p:spPr>
          <a:xfrm>
            <a:off x="3304431" y="4576273"/>
            <a:ext cx="1260188" cy="427264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"/>
          <p:cNvSpPr txBox="1"/>
          <p:nvPr/>
        </p:nvSpPr>
        <p:spPr>
          <a:xfrm>
            <a:off x="4572000" y="4561861"/>
            <a:ext cx="4470167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" i="0" u="none" baseline="0">
                <a:solidFill>
                  <a:schemeClr val="lt1"/>
                </a:solidFill>
                <a:latin typeface="+mj-lt"/>
                <a:ea typeface="Gill Sans"/>
                <a:cs typeface="Gill Sans"/>
                <a:sym typeface="Gill Sans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800" i="0" u="none" baseline="0">
                <a:solidFill>
                  <a:schemeClr val="lt1"/>
                </a:solidFill>
                <a:latin typeface="+mj-lt"/>
                <a:ea typeface="Gill Sans"/>
                <a:cs typeface="Gill Sans"/>
                <a:sym typeface="Gill Sans"/>
              </a:rPr>
            </a:br>
            <a:r>
              <a:rPr lang="ru-Ru" sz="800" i="0" u="none" baseline="0">
                <a:solidFill>
                  <a:schemeClr val="lt1"/>
                </a:solidFill>
                <a:latin typeface="+mj-lt"/>
                <a:ea typeface="Gill Sans"/>
                <a:cs typeface="Gill Sans"/>
                <a:sym typeface="Gill Sans"/>
              </a:rPr>
              <a:t>целевой заказ на оценку национальной цепи поставок </a:t>
            </a:r>
            <a:endParaRPr sz="800">
              <a:latin typeface="+mj-lt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"/>
          <p:cNvSpPr txBox="1">
            <a:spLocks noGrp="1"/>
          </p:cNvSpPr>
          <p:nvPr>
            <p:ph type="title"/>
          </p:nvPr>
        </p:nvSpPr>
        <p:spPr>
          <a:xfrm>
            <a:off x="628650" y="142856"/>
            <a:ext cx="7772400" cy="573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70"/>
              <a:buFont typeface="Gill Sans"/>
              <a:buNone/>
            </a:pPr>
            <a:r>
              <a:rPr lang="ru-Ru" b="1" i="0" u="none" baseline="0">
                <a:solidFill>
                  <a:srgbClr val="C00000"/>
                </a:solidFill>
                <a:latin typeface="+mj-lt"/>
                <a:ea typeface="Gill Sans"/>
                <a:cs typeface="Gill Sans"/>
                <a:sym typeface="Gill Sans"/>
              </a:rPr>
              <a:t>Детали отчетности</a:t>
            </a:r>
            <a:endParaRPr b="1">
              <a:solidFill>
                <a:srgbClr val="C00000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sp>
        <p:nvSpPr>
          <p:cNvPr id="276" name="Google Shape;276;p3"/>
          <p:cNvSpPr txBox="1">
            <a:spLocks noGrp="1"/>
          </p:cNvSpPr>
          <p:nvPr>
            <p:ph type="body" idx="1"/>
          </p:nvPr>
        </p:nvSpPr>
        <p:spPr>
          <a:xfrm>
            <a:off x="203734" y="904875"/>
            <a:ext cx="8568791" cy="396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57557" lvl="1" indent="-21371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450"/>
              <a:buFont typeface="Gill Sans"/>
              <a:buChar char="–"/>
            </a:pPr>
            <a:r>
              <a:rPr lang="ru-Ru" sz="2000" b="1" i="0" u="none" baseline="0">
                <a:solidFill>
                  <a:srgbClr val="C00000"/>
                </a:solidFill>
                <a:latin typeface="+mj-lt"/>
                <a:ea typeface="Gill Sans"/>
                <a:cs typeface="Gill Sans"/>
                <a:sym typeface="Gill Sans"/>
              </a:rPr>
              <a:t>Задачи обучения</a:t>
            </a:r>
            <a:endParaRPr sz="2000">
              <a:solidFill>
                <a:srgbClr val="C00000"/>
              </a:solidFill>
              <a:latin typeface="+mj-lt"/>
              <a:ea typeface="Gill Sans"/>
              <a:cs typeface="Gill Sans"/>
              <a:sym typeface="Gill Sans"/>
            </a:endParaRPr>
          </a:p>
          <a:p>
            <a:pPr marL="687707" lvl="1" indent="-343859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50"/>
              <a:buFont typeface="Noto Sans Symbols"/>
              <a:buChar char="✔"/>
            </a:pPr>
            <a:r>
              <a:rPr lang="ru-Ru" sz="2000" b="0" i="0" u="none" baseline="0">
                <a:latin typeface="+mj-lt"/>
                <a:ea typeface="Gill Sans"/>
                <a:cs typeface="Gill Sans"/>
                <a:sym typeface="Gill Sans"/>
              </a:rPr>
              <a:t>Понять основные вида анализа, встроенные в инструмент, и обсудить процесс использования данных при создании отчетов.</a:t>
            </a:r>
            <a:endParaRPr sz="2000">
              <a:latin typeface="+mj-lt"/>
              <a:ea typeface="Gill Sans"/>
              <a:cs typeface="Gill Sans"/>
              <a:sym typeface="Gill Sans"/>
            </a:endParaRPr>
          </a:p>
          <a:p>
            <a:pPr marL="687707" lvl="1" indent="-18828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50"/>
              <a:buFont typeface="Noto Sans Symbols"/>
              <a:buNone/>
            </a:pPr>
            <a:endParaRPr sz="2000" b="1">
              <a:solidFill>
                <a:srgbClr val="C00000"/>
              </a:solidFill>
              <a:latin typeface="+mj-lt"/>
              <a:ea typeface="Gill Sans"/>
              <a:cs typeface="Gill Sans"/>
              <a:sym typeface="Gill Sans"/>
            </a:endParaRPr>
          </a:p>
          <a:p>
            <a:pPr marL="557557" lvl="1" indent="-213711" algn="l" rtl="0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450"/>
              <a:buFont typeface="Gill Sans"/>
              <a:buChar char="–"/>
            </a:pPr>
            <a:r>
              <a:rPr lang="ru-Ru" sz="2000" b="1" i="0" u="none" baseline="0">
                <a:solidFill>
                  <a:srgbClr val="C00000"/>
                </a:solidFill>
                <a:latin typeface="+mj-lt"/>
                <a:ea typeface="Gill Sans"/>
                <a:cs typeface="Gill Sans"/>
                <a:sym typeface="Gill Sans"/>
              </a:rPr>
              <a:t>Краткая информация</a:t>
            </a:r>
            <a:endParaRPr sz="2000">
              <a:latin typeface="+mj-lt"/>
            </a:endParaRPr>
          </a:p>
          <a:p>
            <a:pPr marL="601742" lvl="1" indent="-25789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50"/>
              <a:buFont typeface="Noto Sans Symbols"/>
              <a:buChar char="✔"/>
            </a:pPr>
            <a:r>
              <a:rPr lang="ru-Ru" sz="2000" b="0" i="0" u="none" baseline="0">
                <a:latin typeface="+mj-lt"/>
                <a:ea typeface="Gill Sans"/>
                <a:cs typeface="Gill Sans"/>
                <a:sym typeface="Gill Sans"/>
              </a:rPr>
              <a:t>Выходные данные Excel</a:t>
            </a:r>
            <a:endParaRPr sz="2000">
              <a:latin typeface="+mj-lt"/>
              <a:ea typeface="Gill Sans"/>
              <a:cs typeface="Gill Sans"/>
              <a:sym typeface="Gill Sans"/>
            </a:endParaRPr>
          </a:p>
          <a:p>
            <a:pPr marL="601742" lvl="1" indent="-25789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50"/>
              <a:buFont typeface="Noto Sans Symbols"/>
              <a:buChar char="✔"/>
            </a:pPr>
            <a:r>
              <a:rPr lang="ru-Ru" sz="2000" b="0" i="0" u="none" baseline="0">
                <a:latin typeface="+mj-lt"/>
                <a:ea typeface="Gill Sans"/>
                <a:cs typeface="Gill Sans"/>
                <a:sym typeface="Gill Sans"/>
              </a:rPr>
              <a:t>Высокий уровень проработанности анализа</a:t>
            </a:r>
            <a:endParaRPr sz="2000">
              <a:latin typeface="+mj-lt"/>
            </a:endParaRPr>
          </a:p>
          <a:p>
            <a:pPr marL="601742" lvl="1" indent="-25789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50"/>
              <a:buFont typeface="Noto Sans Symbols"/>
              <a:buChar char="✔"/>
            </a:pPr>
            <a:r>
              <a:rPr lang="ru-Ru" sz="2000" b="0" i="0" u="none" baseline="0">
                <a:latin typeface="+mj-lt"/>
                <a:ea typeface="Gill Sans"/>
                <a:cs typeface="Gill Sans"/>
                <a:sym typeface="Gill Sans"/>
              </a:rPr>
              <a:t>Анализ результатов/рекомендаций</a:t>
            </a:r>
            <a:endParaRPr sz="2000">
              <a:latin typeface="+mj-lt"/>
            </a:endParaRPr>
          </a:p>
          <a:p>
            <a:pPr marL="601742" lvl="1" indent="-257894" algn="l" rtl="0">
              <a:spcBef>
                <a:spcPts val="600"/>
              </a:spcBef>
              <a:spcAft>
                <a:spcPts val="0"/>
              </a:spcAft>
              <a:buClr>
                <a:srgbClr val="6C6463"/>
              </a:buClr>
              <a:buSzPts val="2450"/>
              <a:buFont typeface="Noto Sans Symbols"/>
              <a:buChar char="✔"/>
            </a:pPr>
            <a:r>
              <a:rPr lang="ru-Ru" sz="2000" b="0" i="0" u="none" baseline="0">
                <a:latin typeface="+mj-lt"/>
                <a:ea typeface="Gill Sans"/>
                <a:cs typeface="Gill Sans"/>
                <a:sym typeface="Gill Sans"/>
              </a:rPr>
              <a:t>Процесс толкования данных</a:t>
            </a:r>
            <a:endParaRPr sz="2000">
              <a:latin typeface="+mj-lt"/>
              <a:ea typeface="Gill Sans"/>
              <a:cs typeface="Gill Sans"/>
              <a:sym typeface="Gill Sans"/>
            </a:endParaRPr>
          </a:p>
        </p:txBody>
      </p:sp>
      <p:sp>
        <p:nvSpPr>
          <p:cNvPr id="277" name="Google Shape;277;p3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" b="0" i="0" u="none" baseline="0">
                <a:solidFill>
                  <a:srgbClr val="635C5B"/>
                </a:solidFill>
                <a:latin typeface="+mj-lt"/>
                <a:ea typeface="Gill Sans"/>
                <a:cs typeface="Gill Sans"/>
                <a:sym typeface="Gill Sans"/>
              </a:rPr>
              <a:t>28.10.2019</a:t>
            </a:r>
            <a:endParaRPr sz="500" b="0" i="0">
              <a:solidFill>
                <a:srgbClr val="635C5B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sp>
        <p:nvSpPr>
          <p:cNvPr id="278" name="Google Shape;278;p3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j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sz="500" b="0" i="0">
              <a:solidFill>
                <a:srgbClr val="635C5B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" b="0" i="0" u="none" baseline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t>28.10.2019</a:t>
            </a:r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284" name="Google Shape;284;p4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285" name="Google Shape;285;p4"/>
          <p:cNvSpPr txBox="1"/>
          <p:nvPr/>
        </p:nvSpPr>
        <p:spPr>
          <a:xfrm>
            <a:off x="361554" y="704850"/>
            <a:ext cx="8420893" cy="4392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normAutofit fontScale="77500" lnSpcReduction="20000"/>
          </a:bodyPr>
          <a:lstStyle/>
          <a:p>
            <a:pPr marL="343847" marR="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ru-Ru" sz="21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Сырые данные рабочей книги по анализу «превращаются» в содержательную информацию, когда происходит интерпретация результатов.  При этом данные анализа из рабочих книг, представленные ниже, могут быть включены непосредственно в отчет.</a:t>
            </a:r>
            <a:endParaRPr dirty="0">
              <a:latin typeface="+mn-lt"/>
            </a:endParaRPr>
          </a:p>
          <a:p>
            <a:pPr marL="343847" marR="0" lvl="1" indent="0" algn="l" rtl="0">
              <a:lnSpc>
                <a:spcPct val="110000"/>
              </a:lnSpc>
              <a:spcBef>
                <a:spcPts val="420"/>
              </a:spcBef>
              <a:spcAft>
                <a:spcPts val="0"/>
              </a:spcAft>
              <a:buClr>
                <a:srgbClr val="6C6463"/>
              </a:buClr>
              <a:buSzPts val="2100"/>
              <a:buFont typeface="Arial"/>
              <a:buNone/>
            </a:pPr>
            <a:endParaRPr sz="2100" b="0" i="0" u="none" strike="noStrike" cap="none" dirty="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lvl="1" indent="-343859" algn="l" rtl="0">
              <a:lnSpc>
                <a:spcPct val="110000"/>
              </a:lnSpc>
              <a:spcBef>
                <a:spcPts val="420"/>
              </a:spcBef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21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Шаблон для анализа CMM включает в себя </a:t>
            </a:r>
            <a:r>
              <a:rPr lang="ru-Ru" sz="21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таблицы данных, сводные таблицы и диаграммы, таблицы и диаграммы с описательными вопросами, анализ вопросов, а также рабочие книги по вычислениям</a:t>
            </a:r>
            <a:r>
              <a:rPr lang="ru-Ru" sz="21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. Большая часть информации представлена по уровням системы здравоохранения.</a:t>
            </a:r>
            <a:endParaRPr dirty="0">
              <a:latin typeface="+mn-lt"/>
            </a:endParaRPr>
          </a:p>
          <a:p>
            <a:pPr marL="687707" marR="0" lvl="1" indent="-210509" algn="l" rtl="0">
              <a:lnSpc>
                <a:spcPct val="110000"/>
              </a:lnSpc>
              <a:spcBef>
                <a:spcPts val="420"/>
              </a:spcBef>
              <a:spcAft>
                <a:spcPts val="0"/>
              </a:spcAft>
              <a:buClr>
                <a:srgbClr val="6C6463"/>
              </a:buClr>
              <a:buSzPts val="2100"/>
              <a:buFont typeface="Noto Sans Symbols"/>
              <a:buNone/>
            </a:pPr>
            <a:endParaRPr sz="2100" b="0" i="0" u="none" strike="noStrike" cap="none" dirty="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lvl="1" indent="-343859" algn="l" rtl="0">
              <a:lnSpc>
                <a:spcPct val="110000"/>
              </a:lnSpc>
              <a:spcBef>
                <a:spcPts val="420"/>
              </a:spcBef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2100" b="0" i="0" u="none" baseline="0">
                <a:latin typeface="+mn-lt"/>
                <a:ea typeface="Gill Sans"/>
                <a:cs typeface="Gill Sans"/>
              </a:rPr>
              <a:t>Для КПЭ существуют отдельные рабочие книги для Центрального и регионального/районного уровней. Шаблоны для анализа </a:t>
            </a:r>
            <a:r>
              <a:rPr lang="ru-Ru" sz="21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включают в себя таблицы данных</a:t>
            </a:r>
            <a:r>
              <a:rPr lang="ru-Ru" sz="21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, сводные таблицы и диаграммы, а также рабочие книги по вычислениям</a:t>
            </a:r>
            <a:r>
              <a:rPr lang="ru-Ru" sz="21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.</a:t>
            </a:r>
            <a:r>
              <a:rPr lang="ru-Ru" sz="2100" b="0" i="0" u="none" baseline="0">
                <a:latin typeface="+mn-lt"/>
                <a:ea typeface="Gill Sans"/>
                <a:cs typeface="Gill Sans"/>
                <a:sym typeface="Gill Sans"/>
              </a:rPr>
              <a:t> Большая часть информации представлена по уровням системы здравоохранения.</a:t>
            </a:r>
            <a:endParaRPr dirty="0">
              <a:latin typeface="+mn-lt"/>
            </a:endParaRPr>
          </a:p>
          <a:p>
            <a:pPr marL="687707" marR="0" lvl="1" indent="-210509" algn="l" rtl="0">
              <a:lnSpc>
                <a:spcPct val="110000"/>
              </a:lnSpc>
              <a:spcBef>
                <a:spcPts val="420"/>
              </a:spcBef>
              <a:spcAft>
                <a:spcPts val="0"/>
              </a:spcAft>
              <a:buClr>
                <a:srgbClr val="6C6463"/>
              </a:buClr>
              <a:buSzPts val="2100"/>
              <a:buFont typeface="Noto Sans Symbols"/>
              <a:buNone/>
            </a:pPr>
            <a:endParaRPr sz="2100" b="0" i="0" u="none" strike="noStrike" cap="none" dirty="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marR="0" lvl="1" indent="-343859" algn="l" rtl="0">
              <a:lnSpc>
                <a:spcPct val="11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21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Данные углубленного анализа </a:t>
            </a:r>
            <a:r>
              <a:rPr lang="ru-Ru" sz="2100" b="0" i="0" u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не рассчитываются автоматически</a:t>
            </a:r>
            <a:endParaRPr sz="2400" b="0" i="0" u="none" strike="noStrike" cap="none" dirty="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286" name="Google Shape;286;p4"/>
          <p:cNvSpPr/>
          <p:nvPr/>
        </p:nvSpPr>
        <p:spPr>
          <a:xfrm>
            <a:off x="686103" y="152906"/>
            <a:ext cx="4943171" cy="438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Выходные данные Excel</a:t>
            </a:r>
            <a:endParaRPr sz="24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" b="0" i="0" u="none" baseline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t>28.10.2019</a:t>
            </a:r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292" name="Google Shape;292;p5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293" name="Google Shape;293;p5"/>
          <p:cNvSpPr txBox="1"/>
          <p:nvPr/>
        </p:nvSpPr>
        <p:spPr>
          <a:xfrm>
            <a:off x="361554" y="850130"/>
            <a:ext cx="8420893" cy="3950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noAutofit/>
          </a:bodyPr>
          <a:lstStyle/>
          <a:p>
            <a:pPr marL="343847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ru-Ru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Несмотря на то, что NSCA автоматизирует большую часть вычисления данных, чтобы облегчить работу группе оценки, анализ данных по-прежнему требует больших усилий, осмысленности и организации.</a:t>
            </a:r>
            <a:endParaRPr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343847" marR="0" lvl="1" indent="0" algn="l" rtl="0">
              <a:spcBef>
                <a:spcPts val="420"/>
              </a:spcBef>
              <a:spcAft>
                <a:spcPts val="0"/>
              </a:spcAft>
              <a:buClr>
                <a:srgbClr val="6C6463"/>
              </a:buClr>
              <a:buSzPts val="2100"/>
              <a:buFont typeface="Arial"/>
              <a:buNone/>
            </a:pPr>
            <a:endParaRPr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marR="0" lvl="1" indent="-343859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Рабочие книги Excel автоматически рассчитывают многие таблицы и диаграммы.</a:t>
            </a:r>
            <a:endParaRPr>
              <a:latin typeface="+mn-lt"/>
            </a:endParaRPr>
          </a:p>
          <a:p>
            <a:pPr marL="687707" marR="0" lvl="1" indent="-343859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Многие из них можно проанализировать по уровню системы здравоохранения, модулю, продукту и пр., в зависимости от целей.</a:t>
            </a:r>
            <a:endParaRPr>
              <a:latin typeface="+mn-lt"/>
            </a:endParaRPr>
          </a:p>
          <a:p>
            <a:pPr marL="687707" marR="0" lvl="1" indent="-343859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Для новых идей можно изучить десятки таблиц. Идеи должны исходить от группы аналитиков.</a:t>
            </a:r>
            <a:endParaRPr>
              <a:latin typeface="+mn-lt"/>
            </a:endParaRPr>
          </a:p>
          <a:p>
            <a:pPr marL="687707" marR="0" lvl="1" indent="-343859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Группы сбора данных должны обеспечить ясные, четкие данные, организованные должным образом, иначе автоматически рассчитываемые результаты будут недостоверны.</a:t>
            </a:r>
            <a:endParaRPr>
              <a:latin typeface="+mn-lt"/>
            </a:endParaRPr>
          </a:p>
          <a:p>
            <a:pPr marL="687707" marR="0" lvl="1" indent="-343859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Отдельные вопросы могут быть подвергнуты дополнительному «простому» анализу.</a:t>
            </a:r>
            <a:endParaRPr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marR="0" lvl="1" indent="-343859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Также может быть проведен углубленный анализ, в том числе регрессия CMM–КПЭ (адаптирован на основе оценки и группы оценки)</a:t>
            </a:r>
            <a:endParaRPr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294" name="Google Shape;294;p5"/>
          <p:cNvSpPr/>
          <p:nvPr/>
        </p:nvSpPr>
        <p:spPr>
          <a:xfrm>
            <a:off x="686104" y="152906"/>
            <a:ext cx="7791146" cy="438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Высокий уровень проработанности анализа</a:t>
            </a:r>
            <a:endParaRPr sz="24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8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" b="0" i="0" u="none" baseline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t>28.10.2019</a:t>
            </a:r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22" name="Google Shape;322;p8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23" name="Google Shape;323;p8"/>
          <p:cNvSpPr txBox="1"/>
          <p:nvPr/>
        </p:nvSpPr>
        <p:spPr>
          <a:xfrm>
            <a:off x="363311" y="942973"/>
            <a:ext cx="8417378" cy="4098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normAutofit/>
          </a:bodyPr>
          <a:lstStyle/>
          <a:p>
            <a:pPr marL="687707" marR="0" lvl="1" indent="-343859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Решение — толкование данных!</a:t>
            </a:r>
            <a:endParaRPr sz="1600">
              <a:latin typeface="+mn-lt"/>
            </a:endParaRPr>
          </a:p>
          <a:p>
            <a:pPr marL="687707" marR="0" lvl="1" indent="-343859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Усилия группы: вклад от участников сбора данных (для контекста). Процесс толкования должен руководствоваться основными техническими пунктами цепи поставок. Статистики помогут с углубленным анализом в случае необходимости.</a:t>
            </a:r>
            <a:endParaRPr sz="1600">
              <a:latin typeface="+mn-lt"/>
            </a:endParaRPr>
          </a:p>
          <a:p>
            <a:pPr marL="687707" marR="0" lvl="1" indent="-343859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Возможный процесс толкования данных</a:t>
            </a:r>
            <a:endParaRPr sz="1600"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992175" marR="0" lvl="2" indent="-34386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Цепь поставок определяет первоначальные результаты, заключения и рекомендации</a:t>
            </a:r>
            <a:endParaRPr sz="1600"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992175" marR="0" lvl="2" indent="-34386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Встреча с членами группы оценки для толкования данных</a:t>
            </a:r>
            <a:endParaRPr sz="1600">
              <a:latin typeface="+mn-lt"/>
            </a:endParaRPr>
          </a:p>
          <a:p>
            <a:pPr marL="992175" marR="0" lvl="2" indent="-34386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Поделитесь данными с широким кругом заинтересованных сторон</a:t>
            </a:r>
            <a:endParaRPr sz="1600">
              <a:latin typeface="+mn-lt"/>
            </a:endParaRPr>
          </a:p>
          <a:p>
            <a:pPr marL="992175" marR="0" lvl="2" indent="-34386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Начните составлять отчет</a:t>
            </a:r>
            <a:endParaRPr sz="1600">
              <a:latin typeface="+mn-lt"/>
            </a:endParaRPr>
          </a:p>
          <a:p>
            <a:pPr marL="992175" marR="0" lvl="2" indent="-34386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Внутренняя проверка</a:t>
            </a:r>
            <a:endParaRPr sz="1600" b="0" i="0" u="none" strike="noStrike" cap="none">
              <a:solidFill>
                <a:srgbClr val="000000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992175" marR="0" lvl="2" indent="-34386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-"/>
            </a:pPr>
            <a:r>
              <a:rPr lang="ru-Ru" sz="1600" b="0" i="0" u="none" strike="noStrike" cap="none" baseline="0">
                <a:solidFill>
                  <a:srgbClr val="000000"/>
                </a:solidFill>
                <a:latin typeface="+mn-lt"/>
                <a:ea typeface="Gill Sans"/>
                <a:cs typeface="Gill Sans"/>
                <a:sym typeface="Gill Sans"/>
              </a:rPr>
              <a:t>Внешняя проверка</a:t>
            </a:r>
            <a:endParaRPr sz="1600"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24" name="Google Shape;324;p8"/>
          <p:cNvSpPr/>
          <p:nvPr/>
        </p:nvSpPr>
        <p:spPr>
          <a:xfrm>
            <a:off x="686104" y="363559"/>
            <a:ext cx="6545879" cy="442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Анализ результатов и рекомендаций </a:t>
            </a:r>
            <a:endParaRPr sz="24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9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00" b="0" i="0" u="none" baseline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t>28.10.2019</a:t>
            </a:r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31" name="Google Shape;331;p9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sz="500" b="0" i="0">
                <a:solidFill>
                  <a:srgbClr val="635C5B"/>
                </a:solidFill>
                <a:latin typeface="+mn-lt"/>
                <a:ea typeface="Gill Sans"/>
                <a:cs typeface="Gill Sans"/>
                <a:sym typeface="Gill Sans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sz="500" b="0" i="0">
              <a:solidFill>
                <a:srgbClr val="635C5B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32" name="Google Shape;332;p9"/>
          <p:cNvSpPr txBox="1"/>
          <p:nvPr/>
        </p:nvSpPr>
        <p:spPr>
          <a:xfrm>
            <a:off x="0" y="685800"/>
            <a:ext cx="8420893" cy="4356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normAutofit/>
          </a:bodyPr>
          <a:lstStyle/>
          <a:p>
            <a:pPr marL="687707" marR="0" lvl="1" indent="-343859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Достижение согласия относительно сильных и слабых сторон и пробелов, не заполненных оценкой</a:t>
            </a:r>
            <a:endParaRPr sz="1600">
              <a:latin typeface="+mn-lt"/>
            </a:endParaRPr>
          </a:p>
          <a:p>
            <a:pPr marL="687707" marR="0" lvl="1" indent="-343859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Результаты (по модулю и уровню), на которые необходимо обратить внимание в различных отчетах и презентациях </a:t>
            </a:r>
            <a:r>
              <a:rPr lang="ru-Ru" sz="1600" b="0" i="1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(можно указать не </a:t>
            </a:r>
            <a:r>
              <a:rPr lang="ru-Ru" sz="1600" b="0" i="1" u="sng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все</a:t>
            </a:r>
            <a:r>
              <a:rPr lang="ru-Ru" sz="1600" b="0" i="1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 результаты)</a:t>
            </a:r>
            <a:endParaRPr sz="1600">
              <a:latin typeface="+mn-lt"/>
            </a:endParaRPr>
          </a:p>
          <a:p>
            <a:pPr marL="687707" marR="0" lvl="1" indent="-343859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Важные проблемы, ключевые пробелы и сильные стороны, на которых следует сфокусироваться</a:t>
            </a:r>
            <a:endParaRPr sz="1600"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  <a:p>
            <a:pPr marL="687707" marR="0" lvl="1" indent="-343859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Рекомендации, которые необходимо представить, чтобы обратить внимание на обнаруженные пробелы или укрепить сильные стороны (по модулю и уровню)</a:t>
            </a:r>
            <a:endParaRPr sz="1600">
              <a:latin typeface="+mn-lt"/>
            </a:endParaRPr>
          </a:p>
          <a:p>
            <a:pPr marL="687707" marR="0" lvl="1" indent="-343859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✔"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+mn-lt"/>
                <a:ea typeface="Gill Sans"/>
                <a:cs typeface="Gill Sans"/>
                <a:sym typeface="Gill Sans"/>
              </a:rPr>
              <a:t>Выявите нерешенные проблемы/вопросы, которые могут потребовать дальнейшего анализа или дополнительной оценки</a:t>
            </a:r>
            <a:endParaRPr sz="1600" b="0" i="0" u="none" strike="noStrike" cap="none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  <p:sp>
        <p:nvSpPr>
          <p:cNvPr id="333" name="Google Shape;333;p9"/>
          <p:cNvSpPr/>
          <p:nvPr/>
        </p:nvSpPr>
        <p:spPr>
          <a:xfrm>
            <a:off x="358855" y="142856"/>
            <a:ext cx="7537370" cy="438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baseline="0">
                <a:solidFill>
                  <a:srgbClr val="C00000"/>
                </a:solidFill>
                <a:latin typeface="+mn-lt"/>
                <a:ea typeface="Gill Sans"/>
                <a:cs typeface="Gill Sans"/>
                <a:sym typeface="Gill Sans"/>
              </a:rPr>
              <a:t>Итоги встречи для толкования данных</a:t>
            </a:r>
            <a:endParaRPr sz="2400">
              <a:solidFill>
                <a:schemeClr val="dk1"/>
              </a:solidFill>
              <a:latin typeface="+mn-lt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0"/>
          <p:cNvSpPr txBox="1">
            <a:spLocks noGrp="1"/>
          </p:cNvSpPr>
          <p:nvPr>
            <p:ph type="title"/>
          </p:nvPr>
        </p:nvSpPr>
        <p:spPr>
          <a:xfrm>
            <a:off x="457504" y="686851"/>
            <a:ext cx="2828621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ru-Ru" b="1" i="0" u="none" baseline="0">
                <a:latin typeface="+mn-lt"/>
              </a:rPr>
              <a:t>Поделитесь своим опытом!</a:t>
            </a:r>
            <a:br>
              <a:rPr lang="ru-Ru" b="1">
                <a:latin typeface="+mn-lt"/>
              </a:rPr>
            </a:br>
            <a:br>
              <a:rPr lang="ru-Ru" b="1">
                <a:latin typeface="+mn-lt"/>
              </a:rPr>
            </a:br>
            <a:r>
              <a:rPr lang="ru-Ru" b="1" i="0" u="none" baseline="0">
                <a:latin typeface="+mn-lt"/>
              </a:rPr>
              <a:t>Какие процессы помогут при толковании</a:t>
            </a:r>
            <a:br>
              <a:rPr lang="ru-Ru" b="1">
                <a:latin typeface="+mn-lt"/>
              </a:rPr>
            </a:br>
            <a:r>
              <a:rPr lang="ru-Ru" b="1" i="0" u="none" baseline="0">
                <a:latin typeface="+mn-lt"/>
              </a:rPr>
              <a:t>комплексных данных? </a:t>
            </a:r>
            <a:endParaRPr b="1">
              <a:latin typeface="+mn-lt"/>
            </a:endParaRPr>
          </a:p>
        </p:txBody>
      </p:sp>
      <p:sp>
        <p:nvSpPr>
          <p:cNvPr id="339" name="Google Shape;339;p10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i="0" u="none" baseline="0">
                <a:latin typeface="+mn-lt"/>
              </a:rPr>
              <a:t>28.10.2019</a:t>
            </a:r>
            <a:endParaRPr>
              <a:latin typeface="+mn-lt"/>
            </a:endParaRPr>
          </a:p>
        </p:txBody>
      </p:sp>
      <p:sp>
        <p:nvSpPr>
          <p:cNvPr id="340" name="Google Shape;340;p10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+mn-lt"/>
            </a:endParaRPr>
          </a:p>
        </p:txBody>
      </p:sp>
      <p:sp>
        <p:nvSpPr>
          <p:cNvPr id="341" name="Google Shape;341;p10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>
                <a:latin typeface="+mn-lt"/>
              </a:rPr>
              <a:t>7</a:t>
            </a:fld>
            <a:endParaRPr>
              <a:latin typeface="+mn-lt"/>
            </a:endParaRPr>
          </a:p>
        </p:txBody>
      </p:sp>
      <p:pic>
        <p:nvPicPr>
          <p:cNvPr id="342" name="Google Shape;342;p10" descr="C:\Users\kpilz\AppData\Local\Microsoft\Windows\Temporary Internet Files\Content.IE5\28IUXZGI\bigstock-people-social-networking-an-id-66058642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1290" y="342160"/>
            <a:ext cx="4717019" cy="4423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rgbClr val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Props1.xml><?xml version="1.0" encoding="utf-8"?>
<ds:datastoreItem xmlns:ds="http://schemas.openxmlformats.org/officeDocument/2006/customXml" ds:itemID="{F0C0AFF9-AB25-43A7-9216-D8942403F2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446EE4-CA51-4503-B017-2CE9903EC723}">
  <ds:schemaRefs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8d7096d6-fc66-4344-9e3f-2445529a09f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9F5E66A-0EC0-42A1-88F3-C9AE5C972320}"/>
</file>

<file path=customXml/itemProps4.xml><?xml version="1.0" encoding="utf-8"?>
<ds:datastoreItem xmlns:ds="http://schemas.openxmlformats.org/officeDocument/2006/customXml" ds:itemID="{C6100571-B01B-48CA-92FF-22BBB9443183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645</Words>
  <Application>Microsoft Office PowerPoint</Application>
  <PresentationFormat>Custom</PresentationFormat>
  <Paragraphs>68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Noto Sans Symbols</vt:lpstr>
      <vt:lpstr>Times</vt:lpstr>
      <vt:lpstr>Arial</vt:lpstr>
      <vt:lpstr>Calibri</vt:lpstr>
      <vt:lpstr>Gill Sans</vt:lpstr>
      <vt:lpstr>16.9-Template_12.7.2016</vt:lpstr>
      <vt:lpstr>PowerPoint Presentation</vt:lpstr>
      <vt:lpstr>Детали отчетности</vt:lpstr>
      <vt:lpstr>PowerPoint Presentation</vt:lpstr>
      <vt:lpstr>PowerPoint Presentation</vt:lpstr>
      <vt:lpstr>PowerPoint Presentation</vt:lpstr>
      <vt:lpstr>PowerPoint Presentation</vt:lpstr>
      <vt:lpstr>Поделитесь своим опытом!  Какие процессы помогут при толковании комплексных данных?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USAID</dc:creator>
  <cp:lastModifiedBy>Pakhapat Boonchusanong</cp:lastModifiedBy>
  <cp:revision>9</cp:revision>
  <cp:lastPrinted>2022-08-22T05:40:55Z</cp:lastPrinted>
  <dcterms:created xsi:type="dcterms:W3CDTF">2017-03-16T17:43:27Z</dcterms:created>
  <dcterms:modified xsi:type="dcterms:W3CDTF">2022-08-22T05:40:59Z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